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58" r:id="rId20"/>
    <p:sldId id="281" r:id="rId21"/>
    <p:sldId id="259" r:id="rId22"/>
    <p:sldId id="295" r:id="rId23"/>
    <p:sldId id="261" r:id="rId24"/>
    <p:sldId id="263" r:id="rId25"/>
    <p:sldId id="264" r:id="rId26"/>
    <p:sldId id="265" r:id="rId27"/>
    <p:sldId id="266" r:id="rId28"/>
    <p:sldId id="260" r:id="rId29"/>
    <p:sldId id="267" r:id="rId30"/>
    <p:sldId id="268" r:id="rId31"/>
    <p:sldId id="269" r:id="rId32"/>
    <p:sldId id="270" r:id="rId33"/>
    <p:sldId id="271" r:id="rId34"/>
    <p:sldId id="272" r:id="rId35"/>
    <p:sldId id="277" r:id="rId36"/>
    <p:sldId id="273" r:id="rId37"/>
    <p:sldId id="274" r:id="rId38"/>
    <p:sldId id="275" r:id="rId39"/>
    <p:sldId id="276" r:id="rId4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66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62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54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937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25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89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72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34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4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53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86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153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7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60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40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9C7E880-104E-4C3D-AAFB-75737739F726}" type="datetimeFigureOut">
              <a:rPr lang="fr-FR" smtClean="0"/>
              <a:t>11/11/2016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014B92A-0151-4041-A0D5-DF6135158C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0871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35485"/>
            <a:ext cx="11776364" cy="3034188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fr-FR" sz="3200" b="1" dirty="0" smtClean="0"/>
              <a:t>COURS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D’AUTOMATIQUE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dirty="0" smtClean="0"/>
              <a:t>www.massaleidamagoe2015.net  </a:t>
            </a:r>
            <a:br>
              <a:rPr lang="fr-FR" sz="3200" dirty="0" smtClean="0"/>
            </a:br>
            <a:r>
              <a:rPr lang="fr-FR" sz="3200" dirty="0" smtClean="0"/>
              <a:t>CM: 10h; TD: 20h; TP: 30h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237018"/>
            <a:ext cx="12192000" cy="1620982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/>
              <a:t>M. Mazoughou </a:t>
            </a:r>
            <a:r>
              <a:rPr lang="fr-FR" sz="3200" dirty="0"/>
              <a:t>Goépogui </a:t>
            </a:r>
            <a:r>
              <a:rPr lang="fr-FR" sz="3200" dirty="0" smtClean="0"/>
              <a:t>			</a:t>
            </a:r>
            <a:r>
              <a:rPr lang="fr-FR" sz="2400" i="1" dirty="0" smtClean="0"/>
              <a:t>massaleidamagoe2014@gmail.com</a:t>
            </a:r>
          </a:p>
          <a:p>
            <a:pPr algn="r"/>
            <a:r>
              <a:rPr lang="fr-FR" sz="3200" i="1" dirty="0" smtClean="0"/>
              <a:t>669 35 43 10 / 655 34 42 38 / 624 05 56 40</a:t>
            </a:r>
            <a:endParaRPr lang="fr-FR" sz="3200" i="1" dirty="0"/>
          </a:p>
        </p:txBody>
      </p:sp>
      <p:pic>
        <p:nvPicPr>
          <p:cNvPr id="8" name="Imag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821382" cy="4890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562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Etablir des documents administratifs liés à l'exploitation d'un site (contrats de travail, Plan d'Assurance Qualité, plan de contrôle des polluants, ...)</a:t>
            </a:r>
          </a:p>
        </p:txBody>
      </p:sp>
    </p:spTree>
    <p:extLst>
      <p:ext uri="{BB962C8B-B14F-4D97-AF65-F5344CB8AC3E}">
        <p14:creationId xmlns:p14="http://schemas.microsoft.com/office/powerpoint/2010/main" val="157806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Superviser le fonctionnement des installations de traitement et de transformation des matériaux (pilotage, réglage, ...)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Actualiser les plans géologiques d'une exploitation</a:t>
            </a:r>
          </a:p>
        </p:txBody>
      </p:sp>
    </p:spTree>
    <p:extLst>
      <p:ext uri="{BB962C8B-B14F-4D97-AF65-F5344CB8AC3E}">
        <p14:creationId xmlns:p14="http://schemas.microsoft.com/office/powerpoint/2010/main" val="201718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Contrôler la conformité de réalisations de fournisseurs, sous-traitants, prestataires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Analyser des forations et le résultat de tirs de </a:t>
            </a:r>
            <a:r>
              <a:rPr lang="fr-FR" sz="3200" dirty="0" smtClean="0"/>
              <a:t>mines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99787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Analyser des échantillons de front de taille sous-terrain</a:t>
            </a:r>
          </a:p>
          <a:p>
            <a:pPr algn="just">
              <a:lnSpc>
                <a:spcPct val="150000"/>
              </a:lnSpc>
            </a:pPr>
            <a:r>
              <a:rPr lang="fr-FR" sz="3200" dirty="0" smtClean="0"/>
              <a:t>Commercialiser </a:t>
            </a:r>
            <a:r>
              <a:rPr lang="fr-FR" sz="3200" dirty="0"/>
              <a:t>des produits d'extraction du </a:t>
            </a:r>
            <a:r>
              <a:rPr lang="fr-FR" sz="3200" dirty="0" smtClean="0"/>
              <a:t>site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620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Informer et renseigner les autorités locales, les usagers, les riverains, les associations sur l'exploitation (impact, circulation, ...)</a:t>
            </a:r>
          </a:p>
          <a:p>
            <a:pPr algn="just">
              <a:lnSpc>
                <a:spcPct val="150000"/>
              </a:lnSpc>
            </a:pPr>
            <a:r>
              <a:rPr lang="fr-FR" sz="3200" dirty="0" smtClean="0"/>
              <a:t>Coordonner </a:t>
            </a:r>
            <a:r>
              <a:rPr lang="fr-FR" sz="3200" dirty="0"/>
              <a:t>l'activité d'une équipe</a:t>
            </a:r>
          </a:p>
        </p:txBody>
      </p:sp>
    </p:spTree>
    <p:extLst>
      <p:ext uri="{BB962C8B-B14F-4D97-AF65-F5344CB8AC3E}">
        <p14:creationId xmlns:p14="http://schemas.microsoft.com/office/powerpoint/2010/main" val="177510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Utilisation de logiciel de cartographie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Utilisation de logiciels de gestion de stocks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Règles et consignes de sécurité</a:t>
            </a:r>
          </a:p>
        </p:txBody>
      </p:sp>
    </p:spTree>
    <p:extLst>
      <p:ext uri="{BB962C8B-B14F-4D97-AF65-F5344CB8AC3E}">
        <p14:creationId xmlns:p14="http://schemas.microsoft.com/office/powerpoint/2010/main" val="358010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Réglementation Générale des Industries Extractives -RGIE-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Caractéristiques des engins de chantier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Géologie</a:t>
            </a:r>
          </a:p>
          <a:p>
            <a:pPr algn="just">
              <a:lnSpc>
                <a:spcPct val="150000"/>
              </a:lnSpc>
            </a:pPr>
            <a:r>
              <a:rPr lang="fr-FR" sz="3200" dirty="0" smtClean="0"/>
              <a:t>Géotechnique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1614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Géothermie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Cartographie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Normes environnementales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Topographie</a:t>
            </a:r>
          </a:p>
        </p:txBody>
      </p:sp>
    </p:spTree>
    <p:extLst>
      <p:ext uri="{BB962C8B-B14F-4D97-AF65-F5344CB8AC3E}">
        <p14:creationId xmlns:p14="http://schemas.microsoft.com/office/powerpoint/2010/main" val="243597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Les études </a:t>
            </a:r>
            <a:r>
              <a:rPr lang="fr-FR" b="1" dirty="0"/>
              <a:t>géotechniques</a:t>
            </a:r>
            <a:r>
              <a:rPr lang="fr-FR" dirty="0"/>
              <a:t> ont pour principal objet les études de sol pour la construction d'ouvrages (pavillons, immeubles, voiries, ouvrages d'art...), et notamment la </a:t>
            </a:r>
            <a:r>
              <a:rPr lang="fr-FR" b="1" dirty="0"/>
              <a:t>définition</a:t>
            </a:r>
            <a:r>
              <a:rPr lang="fr-FR" dirty="0"/>
              <a:t> des fondations, mais aussi dans le cadre de diagnostics pour des ouvrages sinistrés</a:t>
            </a:r>
            <a:r>
              <a:rPr lang="fr-F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fr-FR" dirty="0"/>
              <a:t>La </a:t>
            </a:r>
            <a:r>
              <a:rPr lang="fr-FR" b="1" dirty="0"/>
              <a:t>géothermie</a:t>
            </a:r>
            <a:r>
              <a:rPr lang="fr-FR" dirty="0"/>
              <a:t> ou 'chaleur de la terre' se présente sous forme de réservoirs de vapeur ou d'eaux chaudes ou encore de roches chaudes. Lorsque le réservoir </a:t>
            </a:r>
            <a:r>
              <a:rPr lang="fr-FR" b="1" dirty="0"/>
              <a:t>géothermique</a:t>
            </a:r>
            <a:r>
              <a:rPr lang="fr-FR" dirty="0"/>
              <a:t> est à une température modérée, cette ressource est exploitée pour de la production de chaleur distribuée par un réseau de chaleur.</a:t>
            </a:r>
          </a:p>
        </p:txBody>
      </p:sp>
    </p:spTree>
    <p:extLst>
      <p:ext uri="{BB962C8B-B14F-4D97-AF65-F5344CB8AC3E}">
        <p14:creationId xmlns:p14="http://schemas.microsoft.com/office/powerpoint/2010/main" val="428090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9999" y="447188"/>
            <a:ext cx="11201891" cy="970450"/>
          </a:xfrm>
        </p:spPr>
        <p:txBody>
          <a:bodyPr/>
          <a:lstStyle/>
          <a:p>
            <a:pPr algn="ctr"/>
            <a:r>
              <a:rPr lang="fr-FR" dirty="0">
                <a:cs typeface="Times New Roman" panose="02020603050405020304" pitchFamily="18" charset="0"/>
              </a:rPr>
              <a:t>EXPLOITATION MINIÈRE </a:t>
            </a:r>
            <a:r>
              <a:rPr lang="fr-FR" dirty="0" smtClean="0"/>
              <a:t>: </a:t>
            </a:r>
            <a:r>
              <a:rPr lang="fr-FR" dirty="0"/>
              <a:t>DÉBOUCHÉES</a:t>
            </a:r>
          </a:p>
        </p:txBody>
      </p:sp>
    </p:spTree>
    <p:extLst>
      <p:ext uri="{BB962C8B-B14F-4D97-AF65-F5344CB8AC3E}">
        <p14:creationId xmlns:p14="http://schemas.microsoft.com/office/powerpoint/2010/main" val="2960760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QUESTIONS DE DISCERNEMENT.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26327" y="1911929"/>
            <a:ext cx="9351818" cy="476596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xploitation minière: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Choix ou Contrainte? Justifie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comptez vous faire après les études?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Pourquoi trop de chômage?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C’est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quoi Exploitation minière?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Exploitation minière : Quels sont les débouchés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81300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PRESENTATION DU COURS.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1856509"/>
            <a:ext cx="9878317" cy="500149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Automatique</a:t>
            </a:r>
            <a:r>
              <a:rPr lang="fr-F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C’est quoi?</a:t>
            </a:r>
          </a:p>
          <a:p>
            <a:pPr lvl="1" algn="just">
              <a:lnSpc>
                <a:spcPct val="150000"/>
              </a:lnSpc>
            </a:pPr>
            <a:r>
              <a:rPr lang="fr-FR" sz="3200" dirty="0" smtClean="0"/>
              <a:t>Une </a:t>
            </a:r>
            <a:r>
              <a:rPr lang="fr-FR" sz="3200" dirty="0"/>
              <a:t>branche de la technique et de la technologie qui s’occupe de l’étude et de la fabrication des systèmes </a:t>
            </a:r>
            <a:r>
              <a:rPr lang="fr-FR" sz="3200" dirty="0" smtClean="0"/>
              <a:t>pouvant fonctionner sans intervention humaine.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179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PRESENTATION DU COURS.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9638"/>
            <a:ext cx="3117273" cy="180109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0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Automatique</a:t>
            </a:r>
            <a:r>
              <a:rPr lang="fr-FR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Pliridisciplinarité</a:t>
            </a:r>
            <a:r>
              <a:rPr lang="fr-FR" sz="3000" dirty="0" smtClean="0"/>
              <a:t> </a:t>
            </a:r>
            <a:endParaRPr lang="fr-FR" sz="3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655" y="1828801"/>
            <a:ext cx="8825346" cy="5029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02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  <a:endParaRPr lang="fr-FR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6" name="Picture 3" descr="C:\Users\toshiba\Desktop\Mazoughou doc\image_cours_CIP\api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1452"/>
            <a:ext cx="5847166" cy="41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:\Users\toshiba\Desktop\Mazoughou doc\image_cours_CIP\images (2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941" y="3491942"/>
            <a:ext cx="6038837" cy="255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111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  <a:endParaRPr lang="fr-FR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4" name="Picture 3" descr="C:\Users\toshiba\Desktop\Mazoughou doc\image_cours_CI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1452"/>
            <a:ext cx="4773196" cy="41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toshiba\Desktop\Mazoughou doc\image_cours_CIP\images (2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586" y="2681453"/>
            <a:ext cx="4195192" cy="417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85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  <a:endParaRPr lang="fr-FR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8" name="Picture 8" descr="C:\Users\toshiba\Desktop\Mazoughou doc\image_cours_CIP\bio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9438"/>
            <a:ext cx="5553254" cy="320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oshiba\Desktop\Mazoughou doc\image_cours_CIP\bi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64" y="3119438"/>
            <a:ext cx="4987636" cy="314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914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  <a:endParaRPr lang="fr-FR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6" name="Picture 5" descr="C:\Users\toshiba\Desktop\Mazoughou doc\image_cours_CIP\images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6528"/>
            <a:ext cx="6122422" cy="25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Users\toshiba\Desktop\Mazoughou doc\image_cours_CIP\images (3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346" y="3396528"/>
            <a:ext cx="5652654" cy="258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201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  <a:endParaRPr lang="fr-FR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8" name="Picture 3" descr="C:\Users\toshiba\Desktop\Mazoughou doc\image_cours_CIP\téléchargement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19437"/>
            <a:ext cx="5054414" cy="336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toshiba\Desktop\Mazoughou doc\image_cours_CIP\téléchargement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951" y="3119437"/>
            <a:ext cx="6518050" cy="336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45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POURQUOI CE COURS?</a:t>
            </a:r>
            <a:endParaRPr lang="fr-FR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5509" y="1744845"/>
            <a:ext cx="9184269" cy="10473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fr-FR" sz="3200" dirty="0">
                <a:latin typeface="Aharoni" pitchFamily="2" charset="-79"/>
                <a:cs typeface="Aharoni" pitchFamily="2" charset="-79"/>
              </a:rPr>
              <a:t>Par ce qu’on le rencontre partout</a:t>
            </a:r>
            <a:endParaRPr lang="fr-FR" altLang="fr-FR" sz="3200" kern="0" dirty="0"/>
          </a:p>
        </p:txBody>
      </p:sp>
      <p:pic>
        <p:nvPicPr>
          <p:cNvPr id="6" name="Picture 3" descr="C:\Users\toshiba\Desktop\Mazoughou doc\image_cours_CIP\téléchargement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792231"/>
            <a:ext cx="4168729" cy="383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toshiba\Desktop\Mazoughou doc\image_cours_CIP\téléchargement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945" y="2792230"/>
            <a:ext cx="5805055" cy="382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44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200" dirty="0"/>
              <a:t>OBJECTIFS GÉNÉRAUX.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7786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L’innovation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compétitivité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santé économique des entreprises</a:t>
            </a:r>
          </a:p>
        </p:txBody>
      </p:sp>
    </p:spTree>
    <p:extLst>
      <p:ext uri="{BB962C8B-B14F-4D97-AF65-F5344CB8AC3E}">
        <p14:creationId xmlns:p14="http://schemas.microsoft.com/office/powerpoint/2010/main" val="316893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lvl="1" algn="ctr"/>
            <a:r>
              <a:rPr lang="fr-FR" sz="36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ATTITUDES À DÉVELOPPER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5803" y="1917485"/>
            <a:ext cx="10554574" cy="4455604"/>
          </a:xfrm>
        </p:spPr>
        <p:txBody>
          <a:bodyPr>
            <a:noAutofit/>
          </a:bodyPr>
          <a:lstStyle/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persistance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créativité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 de travail ordonnée</a:t>
            </a:r>
          </a:p>
          <a:p>
            <a:pPr marL="120015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capacité de planification et un sens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l’organisation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lnSpc>
                <a:spcPct val="150000"/>
              </a:lnSpc>
              <a:buNone/>
            </a:pPr>
            <a:r>
              <a:rPr lang="fr-FR" sz="28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bon ingénieur c’est celui qui regarde plus loin et par lui même</a:t>
            </a:r>
            <a:endParaRPr lang="fr-FR" sz="2800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0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POURQUOI TROP DE CHÔMAGE?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25781"/>
            <a:ext cx="5721927" cy="4668982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étudie pour chômer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Insuffisance de l’offre d’emploi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Incompétence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Inadéquation de la formation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747167" y="1898067"/>
            <a:ext cx="5444837" cy="466898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Manque de vision à long terme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zone de confort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syndrome de la satisfaction instantanée</a:t>
            </a:r>
          </a:p>
        </p:txBody>
      </p:sp>
    </p:spTree>
    <p:extLst>
      <p:ext uri="{BB962C8B-B14F-4D97-AF65-F5344CB8AC3E}">
        <p14:creationId xmlns:p14="http://schemas.microsoft.com/office/powerpoint/2010/main" val="2486146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OBJECTIFS SPÉCIFIQUES.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166" y="2153013"/>
            <a:ext cx="10554574" cy="445560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Connaître les définitions et les concepts de base de </a:t>
            </a:r>
            <a:r>
              <a:rPr lang="fr-FR" sz="3200" dirty="0" smtClean="0"/>
              <a:t>l’automatique.</a:t>
            </a:r>
            <a:endParaRPr lang="fr-FR" sz="3200" dirty="0"/>
          </a:p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 smtClean="0"/>
              <a:t>Acquérir </a:t>
            </a:r>
            <a:r>
              <a:rPr lang="fr-FR" sz="3200" dirty="0"/>
              <a:t>les méthodes d’analyse et de synthèse appliquées aux </a:t>
            </a:r>
            <a:r>
              <a:rPr lang="fr-FR" sz="3200" dirty="0" smtClean="0"/>
              <a:t>systèmes automatiques.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78975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OBJECTIFS SPÉCIFIQUES.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166" y="2153013"/>
            <a:ext cx="10554574" cy="445560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 smtClean="0"/>
              <a:t>Acquérir </a:t>
            </a:r>
            <a:r>
              <a:rPr lang="fr-FR" sz="3200" dirty="0"/>
              <a:t>les connaissances de base relatives </a:t>
            </a:r>
            <a:r>
              <a:rPr lang="fr-FR" sz="3200" dirty="0" smtClean="0"/>
              <a:t>au fonctionnement des éléments d’un système automatique.</a:t>
            </a:r>
          </a:p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Être capable de concevoir des systèmes </a:t>
            </a:r>
            <a:r>
              <a:rPr lang="fr-FR" sz="3200" dirty="0" smtClean="0"/>
              <a:t>automatiques fonctionnels.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97685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OBJECTIFS SPÉCIFIQUES.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2166" y="2153013"/>
            <a:ext cx="10554574" cy="445560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Acquérir les connaissance de base relatives à la sélection critique </a:t>
            </a:r>
            <a:r>
              <a:rPr lang="fr-FR" sz="3200" dirty="0" smtClean="0"/>
              <a:t>d’un type d’automate.</a:t>
            </a:r>
            <a:endParaRPr lang="fr-FR" sz="3200" dirty="0"/>
          </a:p>
          <a:p>
            <a:pPr marL="742950" indent="-7429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200" dirty="0"/>
              <a:t>Être capable d’interpréter les spécifications des fabricants.</a:t>
            </a:r>
          </a:p>
        </p:txBody>
      </p:sp>
    </p:spTree>
    <p:extLst>
      <p:ext uri="{BB962C8B-B14F-4D97-AF65-F5344CB8AC3E}">
        <p14:creationId xmlns:p14="http://schemas.microsoft.com/office/powerpoint/2010/main" val="362553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CONTENU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41418" y="2153013"/>
            <a:ext cx="9655322" cy="4455604"/>
          </a:xfrm>
        </p:spPr>
        <p:txBody>
          <a:bodyPr>
            <a:noAutofit/>
          </a:bodyPr>
          <a:lstStyle/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 dirty="0" smtClean="0"/>
              <a:t>Généralié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 dirty="0" smtClean="0"/>
              <a:t>Architecture d’un système automatique</a:t>
            </a:r>
            <a:endParaRPr lang="fr-FR" sz="3200" dirty="0"/>
          </a:p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 dirty="0" smtClean="0"/>
              <a:t>Les capteurs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 dirty="0" smtClean="0"/>
              <a:t>Les actionneurs</a:t>
            </a:r>
          </a:p>
          <a:p>
            <a:pPr marL="742950" indent="-742950" algn="just">
              <a:lnSpc>
                <a:spcPct val="150000"/>
              </a:lnSpc>
              <a:buFont typeface="+mj-lt"/>
              <a:buAutoNum type="romanUcPeriod"/>
            </a:pPr>
            <a:r>
              <a:rPr lang="fr-FR" sz="3200" dirty="0" smtClean="0"/>
              <a:t>L’API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56613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2000" cy="970450"/>
          </a:xfrm>
        </p:spPr>
        <p:txBody>
          <a:bodyPr/>
          <a:lstStyle/>
          <a:p>
            <a:pPr algn="ctr"/>
            <a:r>
              <a:rPr lang="fr-FR" sz="3600" dirty="0"/>
              <a:t>CALENDRIER.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994681"/>
              </p:ext>
            </p:extLst>
          </p:nvPr>
        </p:nvGraphicFramePr>
        <p:xfrm>
          <a:off x="879763" y="2022817"/>
          <a:ext cx="10432474" cy="47056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70909"/>
                <a:gridCol w="1122218"/>
                <a:gridCol w="6539347"/>
              </a:tblGrid>
              <a:tr h="228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Semaines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V.H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Contenu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4576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Times New Roman"/>
                          <a:ea typeface="Times New Roman"/>
                        </a:rPr>
                        <a:t>31/10</a:t>
                      </a:r>
                      <a:r>
                        <a:rPr lang="fr-FR" sz="2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2400" dirty="0" smtClean="0">
                          <a:effectLst/>
                          <a:latin typeface="Times New Roman"/>
                          <a:ea typeface="Times New Roman"/>
                        </a:rPr>
                        <a:t>au 06/11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effectLst/>
                        </a:rPr>
                        <a:t>Introduction.</a:t>
                      </a:r>
                      <a:endParaRPr lang="fr-FR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Times New Roman"/>
                          <a:ea typeface="Times New Roman"/>
                        </a:rPr>
                        <a:t>07 au 13/11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effectLst/>
                        </a:rPr>
                        <a:t>Architecture.</a:t>
                      </a:r>
                      <a:endParaRPr lang="fr-FR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3546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 smtClean="0">
                          <a:effectLst/>
                          <a:latin typeface="+mn-lt"/>
                          <a:ea typeface="+mn-ea"/>
                        </a:rPr>
                        <a:t>14 au 27/11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effectLst/>
                        </a:rPr>
                        <a:t>Capteurs</a:t>
                      </a:r>
                      <a:endParaRPr lang="fr-FR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46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 smtClean="0">
                          <a:effectLst/>
                          <a:latin typeface="+mn-lt"/>
                          <a:ea typeface="+mn-ea"/>
                        </a:rPr>
                        <a:t>28/11 au 04/12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FF00"/>
                          </a:solidFill>
                          <a:effectLst/>
                        </a:rPr>
                        <a:t>Première évaluation.</a:t>
                      </a:r>
                      <a:endParaRPr lang="fr-FR" sz="2400" b="1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 smtClean="0">
                          <a:effectLst/>
                          <a:latin typeface="+mn-lt"/>
                          <a:ea typeface="+mn-ea"/>
                        </a:rPr>
                        <a:t>05 au 11/12 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effectLst/>
                          <a:latin typeface="Times New Roman"/>
                          <a:ea typeface="Times New Roman"/>
                        </a:rPr>
                        <a:t>Actionneurs</a:t>
                      </a:r>
                      <a:endParaRPr lang="fr-FR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 smtClean="0">
                          <a:effectLst/>
                          <a:latin typeface="+mn-lt"/>
                          <a:ea typeface="+mn-ea"/>
                        </a:rPr>
                        <a:t>12 au 18/12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effectLst/>
                          <a:latin typeface="Times New Roman"/>
                          <a:ea typeface="Times New Roman"/>
                        </a:rPr>
                        <a:t>API</a:t>
                      </a:r>
                      <a:endParaRPr lang="fr-FR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 smtClean="0">
                          <a:effectLst/>
                          <a:latin typeface="+mn-lt"/>
                          <a:ea typeface="+mn-ea"/>
                        </a:rPr>
                        <a:t>09 au 17/01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effectLst/>
                          <a:latin typeface="Times New Roman"/>
                          <a:ea typeface="Times New Roman"/>
                        </a:rPr>
                        <a:t>API</a:t>
                      </a:r>
                      <a:endParaRPr lang="fr-FR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 smtClean="0">
                          <a:effectLst/>
                          <a:latin typeface="+mn-lt"/>
                          <a:ea typeface="+mn-ea"/>
                        </a:rPr>
                        <a:t>16 au 22/01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FF00"/>
                          </a:solidFill>
                          <a:effectLst/>
                        </a:rPr>
                        <a:t>Deuxième évaluation.</a:t>
                      </a:r>
                      <a:endParaRPr lang="fr-FR" sz="2400" b="1" dirty="0" smtClean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 smtClean="0">
                          <a:effectLst/>
                          <a:latin typeface="+mn-lt"/>
                          <a:ea typeface="+mn-ea"/>
                        </a:rPr>
                        <a:t>23 au 29/01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effectLst/>
                        </a:rPr>
                        <a:t>6h</a:t>
                      </a:r>
                      <a:endParaRPr lang="fr-FR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effectLst/>
                          <a:latin typeface="Times New Roman"/>
                          <a:ea typeface="Times New Roman"/>
                        </a:rPr>
                        <a:t>Préparation des projets de cours.</a:t>
                      </a:r>
                      <a:endParaRPr lang="fr-FR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aseline="0" dirty="0" smtClean="0">
                          <a:effectLst/>
                          <a:latin typeface="Times New Roman"/>
                          <a:ea typeface="Times New Roman"/>
                        </a:rPr>
                        <a:t>06/02 au 13/02</a:t>
                      </a:r>
                      <a:endParaRPr lang="fr-F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6h</a:t>
                      </a:r>
                      <a:endParaRPr lang="fr-FR" sz="2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Présentation</a:t>
                      </a:r>
                      <a:r>
                        <a:rPr lang="fr-FR" sz="2400" b="1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 et défense des projets de cours.</a:t>
                      </a:r>
                      <a:endParaRPr lang="fr-FR" sz="2400" b="1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13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METHODES D’EVALUATION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marL="342900" lvl="1" indent="-342900" algn="just">
              <a:lnSpc>
                <a:spcPct val="150000"/>
              </a:lnSpc>
            </a:pPr>
            <a:r>
              <a:rPr lang="fr-F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au cours</a:t>
            </a:r>
          </a:p>
          <a:p>
            <a:pPr marL="342900" lvl="1" indent="-342900" algn="just">
              <a:lnSpc>
                <a:spcPct val="150000"/>
              </a:lnSpc>
            </a:pPr>
            <a:r>
              <a:rPr lang="fr-F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Dévoirs de maison</a:t>
            </a:r>
          </a:p>
          <a:p>
            <a:pPr marL="342900" lvl="1" indent="-342900" algn="just">
              <a:lnSpc>
                <a:spcPct val="150000"/>
              </a:lnSpc>
            </a:pPr>
            <a:r>
              <a:rPr lang="fr-F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Évaluation en ligne</a:t>
            </a:r>
          </a:p>
          <a:p>
            <a:pPr marL="342900" lvl="1" indent="-342900" algn="just">
              <a:lnSpc>
                <a:spcPct val="150000"/>
              </a:lnSpc>
            </a:pPr>
            <a:r>
              <a:rPr lang="fr-F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Travaux de groupe</a:t>
            </a:r>
            <a:endParaRPr lang="fr-F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8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OUTILS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Un </a:t>
            </a:r>
            <a:r>
              <a:rPr lang="fr-FR" sz="3200" dirty="0" smtClean="0"/>
              <a:t>ordinateur avec accès à internet</a:t>
            </a:r>
            <a:endParaRPr lang="fr-FR" sz="32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/>
              <a:t>Un appareil de </a:t>
            </a:r>
            <a:r>
              <a:rPr lang="fr-FR" sz="3200" dirty="0" smtClean="0"/>
              <a:t>mesure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Proteus, Ares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200" dirty="0" smtClean="0"/>
              <a:t>CC5X, MPLAB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65589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REGLES DU JEU.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algn="just"/>
            <a:r>
              <a:rPr lang="fr-FR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Vos </a:t>
            </a:r>
            <a:r>
              <a:rPr lang="fr-FR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principes, vos </a:t>
            </a:r>
            <a:r>
              <a:rPr lang="fr-FR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attentes</a:t>
            </a:r>
          </a:p>
          <a:p>
            <a:pPr lvl="1" algn="just"/>
            <a:r>
              <a:rPr lang="fr-FR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Ponctualité</a:t>
            </a:r>
          </a:p>
          <a:p>
            <a:pPr lvl="1" algn="just"/>
            <a:r>
              <a:rPr lang="fr-FR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Plus d’exercices</a:t>
            </a:r>
          </a:p>
          <a:p>
            <a:pPr lvl="1" algn="just"/>
            <a:r>
              <a:rPr lang="fr-FR" sz="300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fr-FR" sz="3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2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REGLES DU JEU.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8181" y="2388541"/>
            <a:ext cx="10002983" cy="3636511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 attentes</a:t>
            </a:r>
          </a:p>
          <a:p>
            <a:pPr marL="742950" lvl="2" indent="-342900" algn="just"/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Atteindre mes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4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REGLES DU JEU.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7781" y="1911928"/>
            <a:ext cx="9504219" cy="480752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 principes</a:t>
            </a: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devise du 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pays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et note non 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négociables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 = un absent ≠ non 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respect </a:t>
            </a: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mutuel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respect des engagements et principes</a:t>
            </a:r>
          </a:p>
        </p:txBody>
      </p:sp>
    </p:spTree>
    <p:extLst>
      <p:ext uri="{BB962C8B-B14F-4D97-AF65-F5344CB8AC3E}">
        <p14:creationId xmlns:p14="http://schemas.microsoft.com/office/powerpoint/2010/main" val="3294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DE REUSSITE D’UNE FORMATION</a:t>
            </a: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10349345" cy="46274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parabole du semeur</a:t>
            </a:r>
          </a:p>
          <a:p>
            <a:pPr marL="114300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 la bonne graine (D=60, P=40)</a:t>
            </a:r>
          </a:p>
          <a:p>
            <a:pPr marL="114300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Préparer le sol à recevoir la semence (D=20, E=80)</a:t>
            </a:r>
          </a:p>
          <a:p>
            <a:pPr marL="114300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Créer un environnement favorable (D=15, P=15, E=70)</a:t>
            </a:r>
          </a:p>
          <a:p>
            <a:pPr marL="1143000" lvl="1" indent="-742950" algn="just">
              <a:lnSpc>
                <a:spcPct val="150000"/>
              </a:lnSpc>
              <a:buFont typeface="+mj-lt"/>
              <a:buAutoNum type="arabicPeriod"/>
            </a:pPr>
            <a:r>
              <a:rPr lang="fr-F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Faire et gérer la récolte (E = 100)</a:t>
            </a:r>
          </a:p>
          <a:p>
            <a:pPr marL="400050" lvl="1" indent="0" algn="ctr">
              <a:lnSpc>
                <a:spcPct val="150000"/>
              </a:lnSpc>
              <a:buNone/>
            </a:pPr>
            <a:r>
              <a:rPr lang="fr-FR" sz="3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62,5%, D = 23,75%, P = 13,75%</a:t>
            </a:r>
          </a:p>
        </p:txBody>
      </p:sp>
    </p:spTree>
    <p:extLst>
      <p:ext uri="{BB962C8B-B14F-4D97-AF65-F5344CB8AC3E}">
        <p14:creationId xmlns:p14="http://schemas.microsoft.com/office/powerpoint/2010/main" val="4139134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C’EST QUOI </a:t>
            </a:r>
            <a:r>
              <a:rPr lang="fr-FR" sz="3200" dirty="0" smtClean="0">
                <a:latin typeface="+mn-lt"/>
                <a:cs typeface="Times New Roman" panose="02020603050405020304" pitchFamily="18" charset="0"/>
              </a:rPr>
              <a:t>EXPLOITATION MINIÈRE</a:t>
            </a:r>
            <a:r>
              <a:rPr lang="fr-FR" sz="320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?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sz="3200" dirty="0" smtClean="0"/>
              <a:t>Science et technique qui s’occupe de l'ensemble </a:t>
            </a:r>
            <a:r>
              <a:rPr lang="fr-FR" sz="3200" dirty="0"/>
              <a:t>des </a:t>
            </a:r>
            <a:r>
              <a:rPr lang="fr-FR" sz="3200" dirty="0" smtClean="0"/>
              <a:t>opérations d'extraction</a:t>
            </a:r>
            <a:r>
              <a:rPr lang="fr-FR" sz="3200" dirty="0"/>
              <a:t>, de transport sur site, de traitement et d'expédition des matériaux solides, liquides ou gazeux issus de leur milieu </a:t>
            </a:r>
            <a:r>
              <a:rPr lang="fr-FR" sz="3200" dirty="0" smtClean="0"/>
              <a:t>naturel.</a:t>
            </a:r>
            <a:endParaRPr lang="fr-F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63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/>
              <a:t>Déterminer les zones d'exploitation ou d'extraction et planifier les interventions selon des données techniques, réglementaires et </a:t>
            </a:r>
            <a:r>
              <a:rPr lang="fr-FR" sz="3200" dirty="0" smtClean="0"/>
              <a:t>économiques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3331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 smtClean="0"/>
              <a:t>Organiser </a:t>
            </a:r>
            <a:r>
              <a:rPr lang="fr-FR" sz="3200" dirty="0"/>
              <a:t>l'approvisionnement et le stockage du matériel, des engins et sécuriser le </a:t>
            </a:r>
            <a:r>
              <a:rPr lang="fr-FR" sz="3200" dirty="0" smtClean="0"/>
              <a:t>chantier</a:t>
            </a:r>
          </a:p>
          <a:p>
            <a:pPr algn="just"/>
            <a:r>
              <a:rPr lang="fr-FR" sz="3200" dirty="0"/>
              <a:t>Concevoir les voies et infrastructures de circulation du site d'exploitation et de ses </a:t>
            </a:r>
            <a:r>
              <a:rPr lang="fr-FR" sz="3200" dirty="0" smtClean="0"/>
              <a:t>abords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01235520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 smtClean="0"/>
              <a:t>Diriger </a:t>
            </a:r>
            <a:r>
              <a:rPr lang="fr-FR" sz="3200" dirty="0"/>
              <a:t>des opérations de forage (foration, tubage, cimentation, </a:t>
            </a:r>
            <a:r>
              <a:rPr lang="fr-FR" sz="3200" dirty="0" smtClean="0"/>
              <a:t>...)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Suivre l'évolution du gisement et ajuster les paramètres d'exploitation selon la nature des roches et l'impact </a:t>
            </a:r>
            <a:r>
              <a:rPr lang="fr-FR" sz="3200" dirty="0" smtClean="0"/>
              <a:t>environnemental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1288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3200" dirty="0">
                <a:cs typeface="Times New Roman" panose="02020603050405020304" pitchFamily="18" charset="0"/>
              </a:rPr>
              <a:t>EXPLOITATION MINIÈRE </a:t>
            </a:r>
            <a:r>
              <a:rPr lang="fr-FR" sz="3200" dirty="0"/>
              <a:t>: </a:t>
            </a:r>
            <a:r>
              <a:rPr lang="fr-FR" sz="3200" dirty="0" smtClean="0"/>
              <a:t>Compétences</a:t>
            </a:r>
            <a:endParaRPr lang="fr-FR" sz="3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42655" y="2064328"/>
            <a:ext cx="9539343" cy="462741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200" dirty="0" smtClean="0"/>
              <a:t>Suivre </a:t>
            </a:r>
            <a:r>
              <a:rPr lang="fr-FR" sz="3200" dirty="0"/>
              <a:t>et contrôler le budget, les paramètres de production, de transformation et de stockage de </a:t>
            </a:r>
            <a:r>
              <a:rPr lang="fr-FR" sz="3200" dirty="0" smtClean="0"/>
              <a:t>produits</a:t>
            </a:r>
          </a:p>
          <a:p>
            <a:pPr algn="just">
              <a:lnSpc>
                <a:spcPct val="150000"/>
              </a:lnSpc>
            </a:pPr>
            <a:r>
              <a:rPr lang="fr-FR" sz="3200" dirty="0"/>
              <a:t>Coordonner les opérations de réaménagement et de réhabilitation du site en fin </a:t>
            </a:r>
            <a:r>
              <a:rPr lang="fr-FR" sz="3200" dirty="0" smtClean="0"/>
              <a:t>d'exploitation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5984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Concis</Template>
  <TotalTime>1194</TotalTime>
  <Words>887</Words>
  <Application>Microsoft Office PowerPoint</Application>
  <PresentationFormat>Grand écran</PresentationFormat>
  <Paragraphs>171</Paragraphs>
  <Slides>39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5" baseType="lpstr">
      <vt:lpstr>Aharoni</vt:lpstr>
      <vt:lpstr>Century Gothic</vt:lpstr>
      <vt:lpstr>Times New Roman</vt:lpstr>
      <vt:lpstr>Wingdings</vt:lpstr>
      <vt:lpstr>Wingdings 2</vt:lpstr>
      <vt:lpstr>Concis</vt:lpstr>
      <vt:lpstr>COURS  D’AUTOMATIQUE www.massaleidamagoe2015.net   CM: 10h; TD: 20h; TP: 30h</vt:lpstr>
      <vt:lpstr>QUESTIONS DE DISCERNEMENT.</vt:lpstr>
      <vt:lpstr>POURQUOI TROP DE CHÔMAGE?</vt:lpstr>
      <vt:lpstr>CONDITIONS DE REUSSITE D’UNE FORMATION</vt:lpstr>
      <vt:lpstr>C’EST QUOI EXPLOITATION MINIÈRE?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Compétences</vt:lpstr>
      <vt:lpstr>EXPLOITATION MINIÈRE : DÉBOUCHÉES</vt:lpstr>
      <vt:lpstr>PRESENTATION DU COURS.</vt:lpstr>
      <vt:lpstr>PRESENTATION DU COURS.</vt:lpstr>
      <vt:lpstr>POURQUOI CE COURS?</vt:lpstr>
      <vt:lpstr>POURQUOI CE COURS?</vt:lpstr>
      <vt:lpstr>POURQUOI CE COURS?</vt:lpstr>
      <vt:lpstr>POURQUOI CE COURS?</vt:lpstr>
      <vt:lpstr>POURQUOI CE COURS?</vt:lpstr>
      <vt:lpstr>POURQUOI CE COURS?</vt:lpstr>
      <vt:lpstr>OBJECTIFS GÉNÉRAUX.</vt:lpstr>
      <vt:lpstr>ATTITUDES À DÉVELOPPER</vt:lpstr>
      <vt:lpstr>OBJECTIFS SPÉCIFIQUES.</vt:lpstr>
      <vt:lpstr>OBJECTIFS SPÉCIFIQUES.</vt:lpstr>
      <vt:lpstr>OBJECTIFS SPÉCIFIQUES.</vt:lpstr>
      <vt:lpstr>CONTENU</vt:lpstr>
      <vt:lpstr>CALENDRIER.</vt:lpstr>
      <vt:lpstr>METHODES D’EVALUATION</vt:lpstr>
      <vt:lpstr>OUTILS</vt:lpstr>
      <vt:lpstr>LES REGLES DU JEU.</vt:lpstr>
      <vt:lpstr>LES REGLES DU JEU.</vt:lpstr>
      <vt:lpstr>LES REGLES DU JEU.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DEVELOPPEMENT PERSONNEL</dc:title>
  <dc:creator>toshiba</dc:creator>
  <cp:lastModifiedBy>toshiba</cp:lastModifiedBy>
  <cp:revision>98</cp:revision>
  <dcterms:created xsi:type="dcterms:W3CDTF">2016-08-25T15:30:39Z</dcterms:created>
  <dcterms:modified xsi:type="dcterms:W3CDTF">2016-11-11T14:17:58Z</dcterms:modified>
</cp:coreProperties>
</file>